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1356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PY" altLang="es-PY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s-AR" altLang="es-PY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50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s-AR" altLang="es-PY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50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s-AR" altLang="es-PY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50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BF4993CE-573B-495D-867A-36622A67CCC9}" type="slidenum">
              <a:rPr lang="es-AR" altLang="es-PY"/>
              <a:pPr/>
              <a:t>‹Nº›</a:t>
            </a:fld>
            <a:endParaRPr lang="es-AR" altLang="es-PY"/>
          </a:p>
        </p:txBody>
      </p:sp>
    </p:spTree>
    <p:extLst>
      <p:ext uri="{BB962C8B-B14F-4D97-AF65-F5344CB8AC3E}">
        <p14:creationId xmlns:p14="http://schemas.microsoft.com/office/powerpoint/2010/main" val="3429983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B494CF-5A1A-4B5C-B3DA-A9B79C4705A6}" type="slidenum">
              <a:rPr lang="es-AR" altLang="es-PY"/>
              <a:pPr/>
              <a:t>1</a:t>
            </a:fld>
            <a:endParaRPr lang="es-AR" altLang="es-PY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296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63F0E4-1D0F-4542-80D6-16057C5E50A5}" type="slidenum">
              <a:rPr lang="es-AR" altLang="es-PY"/>
              <a:pPr/>
              <a:t>10</a:t>
            </a:fld>
            <a:endParaRPr lang="es-AR" altLang="es-PY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389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520A4D-3051-4F13-8E00-C89DA2B13B1D}" type="slidenum">
              <a:rPr lang="es-AR" altLang="es-PY"/>
              <a:pPr/>
              <a:t>11</a:t>
            </a:fld>
            <a:endParaRPr lang="es-AR" altLang="es-PY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399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7BFA22-8E64-4808-8B49-48F05B759716}" type="slidenum">
              <a:rPr lang="es-AR" altLang="es-PY"/>
              <a:pPr/>
              <a:t>12</a:t>
            </a:fld>
            <a:endParaRPr lang="es-AR" altLang="es-PY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409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8825D-33C1-40B0-B0EE-EFB782FB2F87}" type="slidenum">
              <a:rPr lang="es-AR" altLang="es-PY"/>
              <a:pPr/>
              <a:t>13</a:t>
            </a:fld>
            <a:endParaRPr lang="es-AR" altLang="es-PY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419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C0549A-4F02-447D-8E36-80612E447614}" type="slidenum">
              <a:rPr lang="es-AR" altLang="es-PY"/>
              <a:pPr/>
              <a:t>14</a:t>
            </a:fld>
            <a:endParaRPr lang="es-AR" altLang="es-PY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430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D70E01-CBBA-4BA0-95C6-05ABF7BB5C9D}" type="slidenum">
              <a:rPr lang="es-AR" altLang="es-PY"/>
              <a:pPr/>
              <a:t>15</a:t>
            </a:fld>
            <a:endParaRPr lang="es-AR" altLang="es-PY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440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A36FBB-209B-4608-B0C5-A6BD775EA49E}" type="slidenum">
              <a:rPr lang="es-AR" altLang="es-PY"/>
              <a:pPr/>
              <a:t>16</a:t>
            </a:fld>
            <a:endParaRPr lang="es-AR" altLang="es-PY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450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709AE0-B7AF-464A-8750-6090E7921DB0}" type="slidenum">
              <a:rPr lang="es-AR" altLang="es-PY"/>
              <a:pPr/>
              <a:t>17</a:t>
            </a:fld>
            <a:endParaRPr lang="es-AR" altLang="es-PY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460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DFBE91-2299-4631-990E-172FCE6F6639}" type="slidenum">
              <a:rPr lang="es-AR" altLang="es-PY"/>
              <a:pPr/>
              <a:t>19</a:t>
            </a:fld>
            <a:endParaRPr lang="es-AR" altLang="es-PY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481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5EF970-E86D-47C9-9F16-6106F399B4C0}" type="slidenum">
              <a:rPr lang="es-AR" altLang="es-PY"/>
              <a:pPr/>
              <a:t>20</a:t>
            </a:fld>
            <a:endParaRPr lang="es-AR" altLang="es-PY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491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15DD96-1F8B-4C15-BA80-409D5BD230FE}" type="slidenum">
              <a:rPr lang="es-AR" altLang="es-PY"/>
              <a:pPr/>
              <a:t>2</a:t>
            </a:fld>
            <a:endParaRPr lang="es-AR" altLang="es-PY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307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95EF35-22EF-45FE-8A25-16E5F5B464B3}" type="slidenum">
              <a:rPr lang="es-AR" altLang="es-PY"/>
              <a:pPr/>
              <a:t>21</a:t>
            </a:fld>
            <a:endParaRPr lang="es-AR" altLang="es-PY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501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BEA8C0-7643-4FC2-B306-FD348492DEA3}" type="slidenum">
              <a:rPr lang="es-AR" altLang="es-PY"/>
              <a:pPr/>
              <a:t>22</a:t>
            </a:fld>
            <a:endParaRPr lang="es-AR" altLang="es-PY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512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F96ED8-4DBC-4ADE-B48F-E30F41C234A2}" type="slidenum">
              <a:rPr lang="es-AR" altLang="es-PY"/>
              <a:pPr/>
              <a:t>23</a:t>
            </a:fld>
            <a:endParaRPr lang="es-AR" altLang="es-PY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522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B770DD-E978-4484-A83B-B7E0FADE9057}" type="slidenum">
              <a:rPr lang="es-AR" altLang="es-PY"/>
              <a:pPr/>
              <a:t>24</a:t>
            </a:fld>
            <a:endParaRPr lang="es-AR" altLang="es-PY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532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037308-6426-44B3-BF96-61A484FE1280}" type="slidenum">
              <a:rPr lang="es-AR" altLang="es-PY"/>
              <a:pPr/>
              <a:t>25</a:t>
            </a:fld>
            <a:endParaRPr lang="es-AR" altLang="es-PY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542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A23D1C-9273-4E4E-A785-BC1878C4CAE3}" type="slidenum">
              <a:rPr lang="es-AR" altLang="es-PY"/>
              <a:pPr/>
              <a:t>26</a:t>
            </a:fld>
            <a:endParaRPr lang="es-AR" altLang="es-PY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552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1F8E76-B0D5-412D-9CF4-20828A10CB29}" type="slidenum">
              <a:rPr lang="es-AR" altLang="es-PY"/>
              <a:pPr/>
              <a:t>3</a:t>
            </a:fld>
            <a:endParaRPr lang="es-AR" altLang="es-PY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317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357D19-219B-4EC0-81F8-682AA16D44A5}" type="slidenum">
              <a:rPr lang="es-AR" altLang="es-PY"/>
              <a:pPr/>
              <a:t>4</a:t>
            </a:fld>
            <a:endParaRPr lang="es-AR" altLang="es-PY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327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C74CB6-79A3-42AD-BFA5-87F7695748B3}" type="slidenum">
              <a:rPr lang="es-AR" altLang="es-PY"/>
              <a:pPr/>
              <a:t>5</a:t>
            </a:fld>
            <a:endParaRPr lang="es-AR" altLang="es-PY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3379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771C79-E0F6-421E-92FA-735C192CC189}" type="slidenum">
              <a:rPr lang="es-AR" altLang="es-PY"/>
              <a:pPr/>
              <a:t>6</a:t>
            </a:fld>
            <a:endParaRPr lang="es-AR" altLang="es-PY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348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02F284-DFC7-460F-B987-B5510BD3C2A8}" type="slidenum">
              <a:rPr lang="es-AR" altLang="es-PY"/>
              <a:pPr/>
              <a:t>7</a:t>
            </a:fld>
            <a:endParaRPr lang="es-AR" altLang="es-PY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358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83737E-0873-4441-9CD5-921259D4ACC3}" type="slidenum">
              <a:rPr lang="es-AR" altLang="es-PY"/>
              <a:pPr/>
              <a:t>8</a:t>
            </a:fld>
            <a:endParaRPr lang="es-AR" altLang="es-PY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368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1EBF5-A5B3-4F09-93B8-C6CEFD1B6BC5}" type="slidenum">
              <a:rPr lang="es-AR" altLang="es-PY"/>
              <a:pPr/>
              <a:t>9</a:t>
            </a:fld>
            <a:endParaRPr lang="es-AR" altLang="es-PY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378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alt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alt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D86273-F912-47CB-8E64-C4A808DE082E}" type="slidenum">
              <a:rPr lang="es-AR" altLang="es-PY"/>
              <a:pPr/>
              <a:t>‹Nº›</a:t>
            </a:fld>
            <a:endParaRPr lang="es-AR" altLang="es-PY"/>
          </a:p>
        </p:txBody>
      </p:sp>
    </p:spTree>
    <p:extLst>
      <p:ext uri="{BB962C8B-B14F-4D97-AF65-F5344CB8AC3E}">
        <p14:creationId xmlns:p14="http://schemas.microsoft.com/office/powerpoint/2010/main" val="384868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alt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alt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4EB116-AE16-4410-962F-1C063D47469F}" type="slidenum">
              <a:rPr lang="es-AR" altLang="es-PY"/>
              <a:pPr/>
              <a:t>‹Nº›</a:t>
            </a:fld>
            <a:endParaRPr lang="es-AR" altLang="es-PY"/>
          </a:p>
        </p:txBody>
      </p:sp>
    </p:spTree>
    <p:extLst>
      <p:ext uri="{BB962C8B-B14F-4D97-AF65-F5344CB8AC3E}">
        <p14:creationId xmlns:p14="http://schemas.microsoft.com/office/powerpoint/2010/main" val="3523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alt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alt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A571C1-806C-406B-A5B4-0182CE4A0C86}" type="slidenum">
              <a:rPr lang="es-AR" altLang="es-PY"/>
              <a:pPr/>
              <a:t>‹Nº›</a:t>
            </a:fld>
            <a:endParaRPr lang="es-AR" altLang="es-PY"/>
          </a:p>
        </p:txBody>
      </p:sp>
    </p:spTree>
    <p:extLst>
      <p:ext uri="{BB962C8B-B14F-4D97-AF65-F5344CB8AC3E}">
        <p14:creationId xmlns:p14="http://schemas.microsoft.com/office/powerpoint/2010/main" val="182539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alt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alt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FBC7B1-23D4-4D91-8BA4-6C35E353A9CB}" type="slidenum">
              <a:rPr lang="es-AR" altLang="es-PY"/>
              <a:pPr/>
              <a:t>‹Nº›</a:t>
            </a:fld>
            <a:endParaRPr lang="es-AR" altLang="es-PY"/>
          </a:p>
        </p:txBody>
      </p:sp>
    </p:spTree>
    <p:extLst>
      <p:ext uri="{BB962C8B-B14F-4D97-AF65-F5344CB8AC3E}">
        <p14:creationId xmlns:p14="http://schemas.microsoft.com/office/powerpoint/2010/main" val="264893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alt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alt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259E4A-5F93-4EEA-9982-5081D82F411A}" type="slidenum">
              <a:rPr lang="es-AR" altLang="es-PY"/>
              <a:pPr/>
              <a:t>‹Nº›</a:t>
            </a:fld>
            <a:endParaRPr lang="es-AR" altLang="es-PY"/>
          </a:p>
        </p:txBody>
      </p:sp>
    </p:spTree>
    <p:extLst>
      <p:ext uri="{BB962C8B-B14F-4D97-AF65-F5344CB8AC3E}">
        <p14:creationId xmlns:p14="http://schemas.microsoft.com/office/powerpoint/2010/main" val="517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alt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alt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8C4090-01FB-4A2A-81F1-79D50A1AB8F1}" type="slidenum">
              <a:rPr lang="es-AR" altLang="es-PY"/>
              <a:pPr/>
              <a:t>‹Nº›</a:t>
            </a:fld>
            <a:endParaRPr lang="es-AR" altLang="es-PY"/>
          </a:p>
        </p:txBody>
      </p:sp>
    </p:spTree>
    <p:extLst>
      <p:ext uri="{BB962C8B-B14F-4D97-AF65-F5344CB8AC3E}">
        <p14:creationId xmlns:p14="http://schemas.microsoft.com/office/powerpoint/2010/main" val="73280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alt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alt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E8637A-1DA3-4F90-833C-A4732D87EFA7}" type="slidenum">
              <a:rPr lang="es-AR" altLang="es-PY"/>
              <a:pPr/>
              <a:t>‹Nº›</a:t>
            </a:fld>
            <a:endParaRPr lang="es-AR" altLang="es-PY"/>
          </a:p>
        </p:txBody>
      </p:sp>
    </p:spTree>
    <p:extLst>
      <p:ext uri="{BB962C8B-B14F-4D97-AF65-F5344CB8AC3E}">
        <p14:creationId xmlns:p14="http://schemas.microsoft.com/office/powerpoint/2010/main" val="160549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alt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alt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AA98CD-12EF-4BE6-85E0-12417A3586E5}" type="slidenum">
              <a:rPr lang="es-AR" altLang="es-PY"/>
              <a:pPr/>
              <a:t>‹Nº›</a:t>
            </a:fld>
            <a:endParaRPr lang="es-AR" altLang="es-PY"/>
          </a:p>
        </p:txBody>
      </p:sp>
    </p:spTree>
    <p:extLst>
      <p:ext uri="{BB962C8B-B14F-4D97-AF65-F5344CB8AC3E}">
        <p14:creationId xmlns:p14="http://schemas.microsoft.com/office/powerpoint/2010/main" val="206937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alt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alt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0933CB-9C9B-47DA-B224-39C581D0D57B}" type="slidenum">
              <a:rPr lang="es-AR" altLang="es-PY"/>
              <a:pPr/>
              <a:t>‹Nº›</a:t>
            </a:fld>
            <a:endParaRPr lang="es-AR" altLang="es-PY"/>
          </a:p>
        </p:txBody>
      </p:sp>
    </p:spTree>
    <p:extLst>
      <p:ext uri="{BB962C8B-B14F-4D97-AF65-F5344CB8AC3E}">
        <p14:creationId xmlns:p14="http://schemas.microsoft.com/office/powerpoint/2010/main" val="327928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alt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alt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527947-703D-4828-BB33-B1D54F10ED4C}" type="slidenum">
              <a:rPr lang="es-AR" altLang="es-PY"/>
              <a:pPr/>
              <a:t>‹Nº›</a:t>
            </a:fld>
            <a:endParaRPr lang="es-AR" altLang="es-PY"/>
          </a:p>
        </p:txBody>
      </p:sp>
    </p:spTree>
    <p:extLst>
      <p:ext uri="{BB962C8B-B14F-4D97-AF65-F5344CB8AC3E}">
        <p14:creationId xmlns:p14="http://schemas.microsoft.com/office/powerpoint/2010/main" val="4005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alt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alt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A6D437-9339-4043-BA90-B27948D3A956}" type="slidenum">
              <a:rPr lang="es-AR" altLang="es-PY"/>
              <a:pPr/>
              <a:t>‹Nº›</a:t>
            </a:fld>
            <a:endParaRPr lang="es-AR" altLang="es-PY"/>
          </a:p>
        </p:txBody>
      </p:sp>
    </p:spTree>
    <p:extLst>
      <p:ext uri="{BB962C8B-B14F-4D97-AF65-F5344CB8AC3E}">
        <p14:creationId xmlns:p14="http://schemas.microsoft.com/office/powerpoint/2010/main" val="76923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PY" smtClean="0"/>
              <a:t>Pulse para editar el formato del texto de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PY" smtClean="0"/>
              <a:t>Pulse para editar los formatos del texto del esquema</a:t>
            </a:r>
          </a:p>
          <a:p>
            <a:pPr lvl="1"/>
            <a:r>
              <a:rPr lang="en-GB" altLang="es-PY" smtClean="0"/>
              <a:t>Segundo nivel del esquema</a:t>
            </a:r>
          </a:p>
          <a:p>
            <a:pPr lvl="2"/>
            <a:r>
              <a:rPr lang="en-GB" altLang="es-PY" smtClean="0"/>
              <a:t>Tercer nivel del esquema</a:t>
            </a:r>
          </a:p>
          <a:p>
            <a:pPr lvl="3"/>
            <a:r>
              <a:rPr lang="en-GB" altLang="es-PY" smtClean="0"/>
              <a:t>Cuarto nivel del esquema</a:t>
            </a:r>
          </a:p>
          <a:p>
            <a:pPr lvl="4"/>
            <a:r>
              <a:rPr lang="en-GB" altLang="es-PY" smtClean="0"/>
              <a:t>Quinto nivel del esquema</a:t>
            </a:r>
          </a:p>
          <a:p>
            <a:pPr lvl="4"/>
            <a:r>
              <a:rPr lang="en-GB" altLang="es-PY" smtClean="0"/>
              <a:t>Sexto nivel del esquema</a:t>
            </a:r>
          </a:p>
          <a:p>
            <a:pPr lvl="4"/>
            <a:r>
              <a:rPr lang="en-GB" altLang="es-PY" smtClean="0"/>
              <a:t>Séptimo nivel del esquema</a:t>
            </a:r>
          </a:p>
          <a:p>
            <a:pPr lvl="4"/>
            <a:r>
              <a:rPr lang="en-GB" altLang="es-PY" smtClean="0"/>
              <a:t>Octavo nivel del esquema</a:t>
            </a:r>
          </a:p>
          <a:p>
            <a:pPr lvl="4"/>
            <a:r>
              <a:rPr lang="en-GB" altLang="es-PY" smtClean="0"/>
              <a:t>Noveno nivel del esquema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s-AR" altLang="es-PY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s-AR" altLang="es-PY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5C8297B8-98C8-4016-8705-08E81CE2840D}" type="slidenum">
              <a:rPr lang="es-AR" altLang="es-PY"/>
              <a:pPr/>
              <a:t>‹Nº›</a:t>
            </a:fld>
            <a:endParaRPr lang="es-AR" alt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414338"/>
            <a:ext cx="10101263" cy="721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28788"/>
            <a:ext cx="287972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2808288"/>
            <a:ext cx="3509963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40088" y="0"/>
            <a:ext cx="680402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s-AR" altLang="es-PY" sz="2200" b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mirada horizontal</a:t>
            </a:r>
          </a:p>
          <a:p>
            <a:pPr algn="r"/>
            <a:endParaRPr lang="es-AR" altLang="es-PY" sz="2200" b="1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es-AR" altLang="es-PY" b="1">
                <a:effectLst>
                  <a:outerShdw blurRad="38100" dist="38100" dir="2700000" algn="tl">
                    <a:srgbClr val="C0C0C0"/>
                  </a:outerShdw>
                </a:effectLst>
              </a:rPr>
              <a:t>Participación de la población local en el proceso de gestión de riesgos ambientales de la Cuenca del río Pilcomayo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33338" y="215900"/>
            <a:ext cx="7026275" cy="1588"/>
          </a:xfrm>
          <a:prstGeom prst="line">
            <a:avLst/>
          </a:prstGeom>
          <a:noFill/>
          <a:ln w="432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240088" y="6815138"/>
            <a:ext cx="6840537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s-ES_tradnl" altLang="es-PY" b="1">
                <a:effectLst>
                  <a:outerShdw blurRad="38100" dist="38100" dir="2700000" algn="tl">
                    <a:srgbClr val="C0C0C0"/>
                  </a:outerShdw>
                </a:effectLst>
              </a:rPr>
              <a:t>Primer Taller Nacional de Especialistas en Geodesastres</a:t>
            </a:r>
          </a:p>
          <a:p>
            <a:pPr algn="r"/>
            <a:r>
              <a:rPr lang="es-ES_tradnl" altLang="es-PY" b="1">
                <a:effectLst>
                  <a:outerShdw blurRad="38100" dist="38100" dir="2700000" algn="tl">
                    <a:srgbClr val="C0C0C0"/>
                  </a:outerShdw>
                </a:effectLst>
              </a:rPr>
              <a:t>13 y 14 de Mayo 2010, Córdoba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940425" y="1655763"/>
            <a:ext cx="41402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s-AR" altLang="es-PY" sz="1200" b="1" i="1"/>
              <a:t>Luis María de la Cruz</a:t>
            </a:r>
          </a:p>
          <a:p>
            <a:pPr algn="r"/>
            <a:r>
              <a:rPr lang="es-AR" altLang="es-PY" sz="1200" b="1" i="1"/>
              <a:t>Fundación para la Gestión e Investigación Regional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06425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6350"/>
            <a:ext cx="3635376" cy="318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1260475" y="1079500"/>
            <a:ext cx="900113" cy="900113"/>
          </a:xfrm>
          <a:prstGeom prst="ellipse">
            <a:avLst/>
          </a:prstGeom>
          <a:noFill/>
          <a:ln w="72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708400" y="107950"/>
            <a:ext cx="630078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s-AR" altLang="es-PY" sz="2200" b="1"/>
              <a:t>Lo que no se ve en las imágenes satelitales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77863"/>
            <a:ext cx="10079037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6350"/>
            <a:ext cx="3635376" cy="318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1260475" y="1079500"/>
            <a:ext cx="900113" cy="900113"/>
          </a:xfrm>
          <a:prstGeom prst="ellipse">
            <a:avLst/>
          </a:prstGeom>
          <a:noFill/>
          <a:ln w="72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708400" y="107950"/>
            <a:ext cx="630078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s-AR" altLang="es-PY" sz="2200" b="1"/>
              <a:t>Lo que no se ve en las imágenes satelitales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06425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6350"/>
            <a:ext cx="3635376" cy="318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1260475" y="1079500"/>
            <a:ext cx="900113" cy="900113"/>
          </a:xfrm>
          <a:prstGeom prst="ellipse">
            <a:avLst/>
          </a:prstGeom>
          <a:noFill/>
          <a:ln w="72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708400" y="107950"/>
            <a:ext cx="630078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s-AR" altLang="es-PY" sz="2200" b="1"/>
              <a:t>Lo que no se ve en las imágenes satelitales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06425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6350"/>
            <a:ext cx="3635376" cy="318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1260475" y="1079500"/>
            <a:ext cx="900113" cy="900113"/>
          </a:xfrm>
          <a:prstGeom prst="ellipse">
            <a:avLst/>
          </a:prstGeom>
          <a:noFill/>
          <a:ln w="72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708400" y="107950"/>
            <a:ext cx="630078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s-AR" altLang="es-PY" sz="2200" b="1"/>
              <a:t>Lo que no se ve en las imágenes satelitales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65150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6350"/>
            <a:ext cx="3635376" cy="318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1260475" y="1079500"/>
            <a:ext cx="900113" cy="900113"/>
          </a:xfrm>
          <a:prstGeom prst="ellipse">
            <a:avLst/>
          </a:prstGeom>
          <a:noFill/>
          <a:ln w="72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708400" y="107950"/>
            <a:ext cx="630078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s-AR" altLang="es-PY" sz="2200" b="1"/>
              <a:t>Lo que no se ve en las imágenes satelitales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6350"/>
            <a:ext cx="3635376" cy="318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1260475" y="1079500"/>
            <a:ext cx="900113" cy="900113"/>
          </a:xfrm>
          <a:prstGeom prst="ellipse">
            <a:avLst/>
          </a:prstGeom>
          <a:noFill/>
          <a:ln w="72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708400" y="107950"/>
            <a:ext cx="630078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s-AR" altLang="es-PY" sz="2200" b="1"/>
              <a:t>Lo que no se ve en las imágenes satelitales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600450" y="1223963"/>
            <a:ext cx="6480175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 marL="212725" indent="-212725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s-AR" altLang="es-PY" sz="2000" b="1"/>
              <a:t>La mirada local, que se nutre de</a:t>
            </a:r>
          </a:p>
          <a:p>
            <a:pPr algn="ctr"/>
            <a:endParaRPr lang="es-AR" altLang="es-PY" sz="2000" b="1"/>
          </a:p>
          <a:p>
            <a:pPr>
              <a:spcBef>
                <a:spcPts val="1425"/>
              </a:spcBef>
              <a:buSzPct val="45000"/>
              <a:buFont typeface="Wingdings" charset="2"/>
              <a:buChar char=""/>
            </a:pPr>
            <a:r>
              <a:rPr lang="es-AR" altLang="es-PY" b="1"/>
              <a:t>Indicadores biológicos (especialmente el comportamiento de aves, insectos y peces, en el caso de crecientes, y mamíferos en el caso de grandes sequías)</a:t>
            </a:r>
          </a:p>
          <a:p>
            <a:pPr>
              <a:spcBef>
                <a:spcPts val="1425"/>
              </a:spcBef>
              <a:buSzPct val="45000"/>
              <a:buFont typeface="Wingdings" charset="2"/>
              <a:buChar char=""/>
            </a:pPr>
            <a:r>
              <a:rPr lang="es-AR" altLang="es-PY" b="1"/>
              <a:t>Conocimientos topográficos y geomorfológicos empíricos:  conocimiento de la existencia y funcionamiento de los sistemas de drenaje naturales (crecientes), sitios de acumulación de agua (crecientes y sequías) y diferentes tipos y calidades de suelos que podrían ser aprovechados y optimizados en situaciones extremas</a:t>
            </a:r>
          </a:p>
          <a:p>
            <a:pPr>
              <a:spcBef>
                <a:spcPts val="1425"/>
              </a:spcBef>
              <a:buSzPct val="45000"/>
              <a:buFont typeface="Wingdings" charset="2"/>
              <a:buChar char=""/>
            </a:pPr>
            <a:r>
              <a:rPr lang="es-AR" altLang="es-PY" b="1"/>
              <a:t>Conocimiento de la evolución histórica de la región (procesos de cambios, tendencias, cambios provocados por factores naturales y antrópicos)</a:t>
            </a:r>
          </a:p>
          <a:p>
            <a:pPr>
              <a:spcBef>
                <a:spcPts val="1425"/>
              </a:spcBef>
              <a:buSzPct val="45000"/>
              <a:buFont typeface="Wingdings" charset="2"/>
              <a:buChar char=""/>
            </a:pPr>
            <a:r>
              <a:rPr lang="es-AR" altLang="es-PY" b="1"/>
              <a:t>Los propios intereses en las actividades de identificación de criticidades y monitoreo de cambios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223963" y="612775"/>
            <a:ext cx="7920037" cy="535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5000"/>
          <a:lstStyle>
            <a:lvl1pPr marL="230188" indent="-230188">
              <a:tabLst>
                <a:tab pos="231775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  <a:tab pos="9215438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231775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  <a:tab pos="9215438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231775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  <a:tab pos="9215438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231775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  <a:tab pos="9215438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231775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  <a:tab pos="9215438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31775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  <a:tab pos="9215438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31775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  <a:tab pos="9215438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31775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  <a:tab pos="9215438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31775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  <a:tab pos="9215438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s-AR" altLang="es-PY" sz="2200" b="1"/>
              <a:t>El reconocimiento y fortalecimiento de los aportes locales</a:t>
            </a:r>
          </a:p>
          <a:p>
            <a:endParaRPr lang="es-AR" altLang="es-PY" sz="2200" b="1"/>
          </a:p>
          <a:p>
            <a:endParaRPr lang="es-AR" altLang="es-PY" sz="2200" b="1"/>
          </a:p>
          <a:p>
            <a:pPr>
              <a:spcBef>
                <a:spcPts val="1988"/>
              </a:spcBef>
              <a:buSzPct val="45000"/>
              <a:buFont typeface="Wingdings" charset="2"/>
              <a:buChar char=""/>
            </a:pPr>
            <a:r>
              <a:rPr lang="es-AR" altLang="es-PY" sz="2200"/>
              <a:t>Brinda elementos no accesibles desde los sistemas de teledetección</a:t>
            </a:r>
          </a:p>
          <a:p>
            <a:pPr>
              <a:spcBef>
                <a:spcPts val="1988"/>
              </a:spcBef>
              <a:buSzPct val="45000"/>
              <a:buFont typeface="Wingdings" charset="2"/>
              <a:buChar char=""/>
            </a:pPr>
            <a:r>
              <a:rPr lang="es-AR" altLang="es-PY" sz="2200"/>
              <a:t>Favorece y facilita la interpretación de la información obtenida mediante la teledetección</a:t>
            </a:r>
          </a:p>
          <a:p>
            <a:pPr>
              <a:spcBef>
                <a:spcPts val="1988"/>
              </a:spcBef>
              <a:buSzPct val="45000"/>
              <a:buFont typeface="Wingdings" charset="2"/>
              <a:buChar char=""/>
            </a:pPr>
            <a:r>
              <a:rPr lang="es-AR" altLang="es-PY" sz="2200"/>
              <a:t>Asegura una mejor comprensión de la situación</a:t>
            </a:r>
          </a:p>
          <a:p>
            <a:pPr>
              <a:spcBef>
                <a:spcPts val="1988"/>
              </a:spcBef>
              <a:buSzPct val="45000"/>
              <a:buFont typeface="Wingdings" charset="2"/>
              <a:buChar char=""/>
            </a:pPr>
            <a:r>
              <a:rPr lang="es-AR" altLang="es-PY" sz="2200"/>
              <a:t>Integra los intereses de la población en los sistemas de prevención y alerta temprana</a:t>
            </a:r>
          </a:p>
          <a:p>
            <a:pPr>
              <a:spcBef>
                <a:spcPts val="1988"/>
              </a:spcBef>
              <a:buSzPct val="45000"/>
              <a:buFont typeface="Wingdings" charset="2"/>
              <a:buChar char=""/>
            </a:pPr>
            <a:r>
              <a:rPr lang="es-AR" altLang="es-PY" sz="2200"/>
              <a:t>Fortalece la identidad y capacidades locales</a:t>
            </a:r>
          </a:p>
          <a:p>
            <a:pPr>
              <a:spcBef>
                <a:spcPts val="1988"/>
              </a:spcBef>
              <a:buSzPct val="45000"/>
              <a:buFont typeface="Wingdings" charset="2"/>
              <a:buChar char=""/>
            </a:pPr>
            <a:r>
              <a:rPr lang="es-AR" altLang="es-PY" sz="2200"/>
              <a:t>Favorece el aumento de la gobernabilidad de la región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223963" y="503238"/>
            <a:ext cx="7559675" cy="635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5000"/>
          <a:lstStyle>
            <a:lvl1pPr marL="301625" indent="-301625">
              <a:tabLst>
                <a:tab pos="303213" algn="l"/>
                <a:tab pos="750888" algn="l"/>
                <a:tab pos="1200150" algn="l"/>
                <a:tab pos="1649413" algn="l"/>
                <a:tab pos="2098675" algn="l"/>
                <a:tab pos="2547938" algn="l"/>
                <a:tab pos="2997200" algn="l"/>
                <a:tab pos="3446463" algn="l"/>
                <a:tab pos="3895725" algn="l"/>
                <a:tab pos="4344988" algn="l"/>
                <a:tab pos="4794250" algn="l"/>
                <a:tab pos="5243513" algn="l"/>
                <a:tab pos="5692775" algn="l"/>
                <a:tab pos="6142038" algn="l"/>
                <a:tab pos="6591300" algn="l"/>
                <a:tab pos="7040563" algn="l"/>
                <a:tab pos="7489825" algn="l"/>
                <a:tab pos="7939088" algn="l"/>
                <a:tab pos="8388350" algn="l"/>
                <a:tab pos="8837613" algn="l"/>
                <a:tab pos="92868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1003300" indent="-503238">
              <a:tabLst>
                <a:tab pos="303213" algn="l"/>
                <a:tab pos="750888" algn="l"/>
                <a:tab pos="1200150" algn="l"/>
                <a:tab pos="1649413" algn="l"/>
                <a:tab pos="2098675" algn="l"/>
                <a:tab pos="2547938" algn="l"/>
                <a:tab pos="2997200" algn="l"/>
                <a:tab pos="3446463" algn="l"/>
                <a:tab pos="3895725" algn="l"/>
                <a:tab pos="4344988" algn="l"/>
                <a:tab pos="4794250" algn="l"/>
                <a:tab pos="5243513" algn="l"/>
                <a:tab pos="5692775" algn="l"/>
                <a:tab pos="6142038" algn="l"/>
                <a:tab pos="6591300" algn="l"/>
                <a:tab pos="7040563" algn="l"/>
                <a:tab pos="7489825" algn="l"/>
                <a:tab pos="7939088" algn="l"/>
                <a:tab pos="8388350" algn="l"/>
                <a:tab pos="8837613" algn="l"/>
                <a:tab pos="92868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303213" algn="l"/>
                <a:tab pos="750888" algn="l"/>
                <a:tab pos="1200150" algn="l"/>
                <a:tab pos="1649413" algn="l"/>
                <a:tab pos="2098675" algn="l"/>
                <a:tab pos="2547938" algn="l"/>
                <a:tab pos="2997200" algn="l"/>
                <a:tab pos="3446463" algn="l"/>
                <a:tab pos="3895725" algn="l"/>
                <a:tab pos="4344988" algn="l"/>
                <a:tab pos="4794250" algn="l"/>
                <a:tab pos="5243513" algn="l"/>
                <a:tab pos="5692775" algn="l"/>
                <a:tab pos="6142038" algn="l"/>
                <a:tab pos="6591300" algn="l"/>
                <a:tab pos="7040563" algn="l"/>
                <a:tab pos="7489825" algn="l"/>
                <a:tab pos="7939088" algn="l"/>
                <a:tab pos="8388350" algn="l"/>
                <a:tab pos="8837613" algn="l"/>
                <a:tab pos="92868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303213" algn="l"/>
                <a:tab pos="750888" algn="l"/>
                <a:tab pos="1200150" algn="l"/>
                <a:tab pos="1649413" algn="l"/>
                <a:tab pos="2098675" algn="l"/>
                <a:tab pos="2547938" algn="l"/>
                <a:tab pos="2997200" algn="l"/>
                <a:tab pos="3446463" algn="l"/>
                <a:tab pos="3895725" algn="l"/>
                <a:tab pos="4344988" algn="l"/>
                <a:tab pos="4794250" algn="l"/>
                <a:tab pos="5243513" algn="l"/>
                <a:tab pos="5692775" algn="l"/>
                <a:tab pos="6142038" algn="l"/>
                <a:tab pos="6591300" algn="l"/>
                <a:tab pos="7040563" algn="l"/>
                <a:tab pos="7489825" algn="l"/>
                <a:tab pos="7939088" algn="l"/>
                <a:tab pos="8388350" algn="l"/>
                <a:tab pos="8837613" algn="l"/>
                <a:tab pos="92868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303213" algn="l"/>
                <a:tab pos="750888" algn="l"/>
                <a:tab pos="1200150" algn="l"/>
                <a:tab pos="1649413" algn="l"/>
                <a:tab pos="2098675" algn="l"/>
                <a:tab pos="2547938" algn="l"/>
                <a:tab pos="2997200" algn="l"/>
                <a:tab pos="3446463" algn="l"/>
                <a:tab pos="3895725" algn="l"/>
                <a:tab pos="4344988" algn="l"/>
                <a:tab pos="4794250" algn="l"/>
                <a:tab pos="5243513" algn="l"/>
                <a:tab pos="5692775" algn="l"/>
                <a:tab pos="6142038" algn="l"/>
                <a:tab pos="6591300" algn="l"/>
                <a:tab pos="7040563" algn="l"/>
                <a:tab pos="7489825" algn="l"/>
                <a:tab pos="7939088" algn="l"/>
                <a:tab pos="8388350" algn="l"/>
                <a:tab pos="8837613" algn="l"/>
                <a:tab pos="92868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03213" algn="l"/>
                <a:tab pos="750888" algn="l"/>
                <a:tab pos="1200150" algn="l"/>
                <a:tab pos="1649413" algn="l"/>
                <a:tab pos="2098675" algn="l"/>
                <a:tab pos="2547938" algn="l"/>
                <a:tab pos="2997200" algn="l"/>
                <a:tab pos="3446463" algn="l"/>
                <a:tab pos="3895725" algn="l"/>
                <a:tab pos="4344988" algn="l"/>
                <a:tab pos="4794250" algn="l"/>
                <a:tab pos="5243513" algn="l"/>
                <a:tab pos="5692775" algn="l"/>
                <a:tab pos="6142038" algn="l"/>
                <a:tab pos="6591300" algn="l"/>
                <a:tab pos="7040563" algn="l"/>
                <a:tab pos="7489825" algn="l"/>
                <a:tab pos="7939088" algn="l"/>
                <a:tab pos="8388350" algn="l"/>
                <a:tab pos="8837613" algn="l"/>
                <a:tab pos="92868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03213" algn="l"/>
                <a:tab pos="750888" algn="l"/>
                <a:tab pos="1200150" algn="l"/>
                <a:tab pos="1649413" algn="l"/>
                <a:tab pos="2098675" algn="l"/>
                <a:tab pos="2547938" algn="l"/>
                <a:tab pos="2997200" algn="l"/>
                <a:tab pos="3446463" algn="l"/>
                <a:tab pos="3895725" algn="l"/>
                <a:tab pos="4344988" algn="l"/>
                <a:tab pos="4794250" algn="l"/>
                <a:tab pos="5243513" algn="l"/>
                <a:tab pos="5692775" algn="l"/>
                <a:tab pos="6142038" algn="l"/>
                <a:tab pos="6591300" algn="l"/>
                <a:tab pos="7040563" algn="l"/>
                <a:tab pos="7489825" algn="l"/>
                <a:tab pos="7939088" algn="l"/>
                <a:tab pos="8388350" algn="l"/>
                <a:tab pos="8837613" algn="l"/>
                <a:tab pos="92868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03213" algn="l"/>
                <a:tab pos="750888" algn="l"/>
                <a:tab pos="1200150" algn="l"/>
                <a:tab pos="1649413" algn="l"/>
                <a:tab pos="2098675" algn="l"/>
                <a:tab pos="2547938" algn="l"/>
                <a:tab pos="2997200" algn="l"/>
                <a:tab pos="3446463" algn="l"/>
                <a:tab pos="3895725" algn="l"/>
                <a:tab pos="4344988" algn="l"/>
                <a:tab pos="4794250" algn="l"/>
                <a:tab pos="5243513" algn="l"/>
                <a:tab pos="5692775" algn="l"/>
                <a:tab pos="6142038" algn="l"/>
                <a:tab pos="6591300" algn="l"/>
                <a:tab pos="7040563" algn="l"/>
                <a:tab pos="7489825" algn="l"/>
                <a:tab pos="7939088" algn="l"/>
                <a:tab pos="8388350" algn="l"/>
                <a:tab pos="8837613" algn="l"/>
                <a:tab pos="92868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03213" algn="l"/>
                <a:tab pos="750888" algn="l"/>
                <a:tab pos="1200150" algn="l"/>
                <a:tab pos="1649413" algn="l"/>
                <a:tab pos="2098675" algn="l"/>
                <a:tab pos="2547938" algn="l"/>
                <a:tab pos="2997200" algn="l"/>
                <a:tab pos="3446463" algn="l"/>
                <a:tab pos="3895725" algn="l"/>
                <a:tab pos="4344988" algn="l"/>
                <a:tab pos="4794250" algn="l"/>
                <a:tab pos="5243513" algn="l"/>
                <a:tab pos="5692775" algn="l"/>
                <a:tab pos="6142038" algn="l"/>
                <a:tab pos="6591300" algn="l"/>
                <a:tab pos="7040563" algn="l"/>
                <a:tab pos="7489825" algn="l"/>
                <a:tab pos="7939088" algn="l"/>
                <a:tab pos="8388350" algn="l"/>
                <a:tab pos="8837613" algn="l"/>
                <a:tab pos="92868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s-AR" altLang="es-PY" sz="2200" b="1"/>
              <a:t>Hablamos de una “doble mirada”</a:t>
            </a:r>
          </a:p>
          <a:p>
            <a:pPr algn="ctr"/>
            <a:endParaRPr lang="es-AR" altLang="es-PY" sz="2200" b="1"/>
          </a:p>
          <a:p>
            <a:pPr>
              <a:spcBef>
                <a:spcPts val="1425"/>
              </a:spcBef>
              <a:buFont typeface="Times New Roman" pitchFamily="16" charset="0"/>
              <a:buAutoNum type="arabicPeriod"/>
            </a:pPr>
            <a:r>
              <a:rPr lang="es-AR" altLang="es-PY" sz="2000"/>
              <a:t>la mirada </a:t>
            </a:r>
            <a:r>
              <a:rPr lang="es-AR" altLang="es-PY" sz="2000" b="1"/>
              <a:t>VERTICAL</a:t>
            </a:r>
            <a:r>
              <a:rPr lang="es-AR" altLang="es-PY" sz="2000"/>
              <a:t>, aportada por la información teledetectada y procesada de diferentes maneras</a:t>
            </a:r>
          </a:p>
          <a:p>
            <a:pPr>
              <a:spcBef>
                <a:spcPts val="1425"/>
              </a:spcBef>
              <a:buFont typeface="Times New Roman" pitchFamily="16" charset="0"/>
              <a:buAutoNum type="arabicPeriod"/>
            </a:pPr>
            <a:r>
              <a:rPr lang="es-AR" altLang="es-PY" sz="2000"/>
              <a:t>la mirada </a:t>
            </a:r>
            <a:r>
              <a:rPr lang="es-AR" altLang="es-PY" sz="2000" b="1"/>
              <a:t>HORIZONTAL</a:t>
            </a:r>
            <a:r>
              <a:rPr lang="es-AR" altLang="es-PY" sz="2000"/>
              <a:t>, aportada por los conocimientos sobre el terreno, que incluyen:</a:t>
            </a:r>
          </a:p>
          <a:p>
            <a:pPr>
              <a:spcBef>
                <a:spcPts val="1425"/>
              </a:spcBef>
              <a:buClrTx/>
              <a:buSzTx/>
              <a:buFontTx/>
              <a:buNone/>
            </a:pPr>
            <a:endParaRPr lang="es-AR" altLang="es-PY" sz="1100"/>
          </a:p>
          <a:p>
            <a:pPr lvl="1">
              <a:spcBef>
                <a:spcPts val="1988"/>
              </a:spcBef>
              <a:buSzPct val="60000"/>
              <a:buFont typeface="Wingdings" charset="2"/>
              <a:buChar char=""/>
            </a:pPr>
            <a:r>
              <a:rPr lang="es-AR" altLang="es-PY" sz="2000"/>
              <a:t>información hidrométrica</a:t>
            </a:r>
          </a:p>
          <a:p>
            <a:pPr lvl="1">
              <a:spcBef>
                <a:spcPts val="1988"/>
              </a:spcBef>
              <a:buSzPct val="60000"/>
              <a:buFont typeface="Wingdings" charset="2"/>
              <a:buChar char=""/>
            </a:pPr>
            <a:r>
              <a:rPr lang="es-AR" altLang="es-PY" sz="2000"/>
              <a:t>información topográfica tomada u observada </a:t>
            </a:r>
            <a:r>
              <a:rPr lang="es-AR" altLang="es-PY" sz="2000" i="1"/>
              <a:t>in situ</a:t>
            </a:r>
          </a:p>
          <a:p>
            <a:pPr lvl="1">
              <a:spcBef>
                <a:spcPts val="1988"/>
              </a:spcBef>
              <a:buSzPct val="60000"/>
              <a:buFont typeface="Wingdings" charset="2"/>
              <a:buChar char=""/>
            </a:pPr>
            <a:r>
              <a:rPr lang="es-AR" altLang="es-PY" sz="2000"/>
              <a:t>información sobre infraestructuras (tipos, calidades, costos, impacto sobre el terreno, etc.)</a:t>
            </a:r>
          </a:p>
          <a:p>
            <a:pPr lvl="1">
              <a:spcBef>
                <a:spcPts val="1988"/>
              </a:spcBef>
              <a:buSzPct val="60000"/>
              <a:buFont typeface="Wingdings" charset="2"/>
              <a:buChar char=""/>
            </a:pPr>
            <a:r>
              <a:rPr lang="es-AR" altLang="es-PY" sz="2000"/>
              <a:t>observación directa del fenómeno</a:t>
            </a:r>
          </a:p>
          <a:p>
            <a:pPr lvl="1">
              <a:spcBef>
                <a:spcPts val="1988"/>
              </a:spcBef>
              <a:buSzPct val="60000"/>
              <a:buFont typeface="Wingdings" charset="2"/>
              <a:buChar char=""/>
            </a:pPr>
            <a:r>
              <a:rPr lang="es-AR" altLang="es-PY" sz="2000"/>
              <a:t>información emergente de la integración del conjunto de conocimientos y experiencias de los diferentes observadores que viven en el territorio</a:t>
            </a:r>
          </a:p>
          <a:p>
            <a:pPr>
              <a:buClrTx/>
              <a:buSzTx/>
              <a:buFontTx/>
              <a:buNone/>
            </a:pPr>
            <a:endParaRPr lang="es-AR" altLang="es-PY" sz="20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722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900113" y="1187450"/>
            <a:ext cx="8280400" cy="561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28625" indent="-215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s-AR" altLang="es-PY"/>
              <a:t>  </a:t>
            </a:r>
          </a:p>
          <a:p>
            <a:pPr lvl="1">
              <a:spcBef>
                <a:spcPts val="1425"/>
              </a:spcBef>
              <a:buSzPct val="45000"/>
              <a:buFont typeface="Wingdings" charset="2"/>
              <a:buChar char=""/>
            </a:pPr>
            <a:r>
              <a:rPr lang="es-AR" altLang="es-PY" sz="2200"/>
              <a:t>identificar los elementos observables</a:t>
            </a:r>
          </a:p>
          <a:p>
            <a:pPr lvl="1">
              <a:spcBef>
                <a:spcPts val="1425"/>
              </a:spcBef>
              <a:buSzPct val="45000"/>
              <a:buFont typeface="Wingdings" charset="2"/>
              <a:buChar char=""/>
            </a:pPr>
            <a:r>
              <a:rPr lang="es-AR" altLang="es-PY" sz="2200"/>
              <a:t>identificar su pertinencia para cada caso (prevención, alerta temprano, respuesta a la emergencia, mitigación de impactos, reconstrucción)</a:t>
            </a:r>
          </a:p>
          <a:p>
            <a:pPr lvl="1">
              <a:spcBef>
                <a:spcPts val="1425"/>
              </a:spcBef>
              <a:buSzPct val="45000"/>
              <a:buFont typeface="Wingdings" charset="2"/>
              <a:buChar char=""/>
            </a:pPr>
            <a:r>
              <a:rPr lang="es-AR" altLang="es-PY" sz="2200"/>
              <a:t>registrar la observación mediante tecnología perdurable (escrita, grabada, fotografiada, etc.)</a:t>
            </a:r>
          </a:p>
          <a:p>
            <a:pPr lvl="1">
              <a:spcBef>
                <a:spcPts val="1425"/>
              </a:spcBef>
              <a:buSzPct val="45000"/>
              <a:buFont typeface="Wingdings" charset="2"/>
              <a:buChar char=""/>
            </a:pPr>
            <a:r>
              <a:rPr lang="es-AR" altLang="es-PY" sz="2200"/>
              <a:t>registrar su ubicación geográfica</a:t>
            </a:r>
          </a:p>
          <a:p>
            <a:pPr lvl="1">
              <a:spcBef>
                <a:spcPts val="1425"/>
              </a:spcBef>
              <a:buSzPct val="45000"/>
              <a:buFont typeface="Wingdings" charset="2"/>
              <a:buChar char=""/>
            </a:pPr>
            <a:r>
              <a:rPr lang="es-AR" altLang="es-PY" sz="2200"/>
              <a:t>sistematizar la información y transformarla en </a:t>
            </a:r>
            <a:r>
              <a:rPr lang="es-AR" altLang="es-PY" sz="2200" b="1"/>
              <a:t>dato</a:t>
            </a:r>
            <a:r>
              <a:rPr lang="es-AR" altLang="es-PY" sz="2200"/>
              <a:t> </a:t>
            </a:r>
            <a:r>
              <a:rPr lang="es-AR" altLang="es-PY" sz="2200" i="1"/>
              <a:t>(elemento de conocimiento que puede ponerse a discusión o usarse como base para la toma de decisiones)</a:t>
            </a:r>
          </a:p>
          <a:p>
            <a:pPr lvl="1">
              <a:spcBef>
                <a:spcPts val="1425"/>
              </a:spcBef>
              <a:buSzPct val="45000"/>
              <a:buFont typeface="Wingdings" charset="2"/>
              <a:buChar char=""/>
            </a:pPr>
            <a:r>
              <a:rPr lang="es-AR" altLang="es-PY" sz="2200"/>
              <a:t>socializar los datos construidos</a:t>
            </a:r>
          </a:p>
          <a:p>
            <a:pPr lvl="1">
              <a:spcBef>
                <a:spcPts val="1425"/>
              </a:spcBef>
              <a:buSzPct val="45000"/>
              <a:buFont typeface="Wingdings" charset="2"/>
              <a:buChar char=""/>
            </a:pPr>
            <a:r>
              <a:rPr lang="es-AR" altLang="es-PY" sz="2200"/>
              <a:t>tomar decisiones colectivas sobre los mismos</a:t>
            </a:r>
          </a:p>
          <a:p>
            <a:pPr>
              <a:buClrTx/>
              <a:buSzTx/>
              <a:buFontTx/>
              <a:buNone/>
            </a:pPr>
            <a:endParaRPr lang="es-AR" altLang="es-PY" sz="220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00113" y="539750"/>
            <a:ext cx="7920037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s-AR" altLang="es-PY" sz="2200" b="1"/>
              <a:t>Los primeros pasos que estamos dando para esta construcción de capacidades, incluyen: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20725" y="1439863"/>
            <a:ext cx="8820150" cy="5400675"/>
          </a:xfrm>
          <a:prstGeom prst="rect">
            <a:avLst/>
          </a:prstGeom>
          <a:noFill/>
          <a:ln w="54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038225"/>
            <a:ext cx="10079038" cy="55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079500" y="1165225"/>
            <a:ext cx="77406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28625" indent="-215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s-AR" altLang="es-PY" sz="2800" b="1"/>
              <a:t>METODOLOGÍA </a:t>
            </a:r>
          </a:p>
          <a:p>
            <a:pPr algn="ctr"/>
            <a:r>
              <a:rPr lang="es-AR" altLang="es-PY" sz="2800" b="1"/>
              <a:t>DE</a:t>
            </a:r>
          </a:p>
          <a:p>
            <a:pPr algn="ctr"/>
            <a:r>
              <a:rPr lang="es-AR" altLang="es-PY" sz="2800" b="1"/>
              <a:t>SISTEMATIZACIÓN Y SOCIALIZACIÓN </a:t>
            </a:r>
          </a:p>
          <a:p>
            <a:pPr algn="ctr"/>
            <a:r>
              <a:rPr lang="es-AR" altLang="es-PY" sz="2800" b="1"/>
              <a:t>DE LA INFORMACIÓN</a:t>
            </a:r>
          </a:p>
          <a:p>
            <a:pPr algn="ctr"/>
            <a:r>
              <a:rPr lang="es-AR" altLang="es-PY" sz="2800" b="1"/>
              <a:t>PARA</a:t>
            </a:r>
          </a:p>
          <a:p>
            <a:endParaRPr lang="es-AR" altLang="es-PY" sz="2400" b="1"/>
          </a:p>
          <a:p>
            <a:endParaRPr lang="es-AR" altLang="es-PY" sz="2400" b="1"/>
          </a:p>
          <a:p>
            <a:pPr lvl="1">
              <a:buSzPct val="45000"/>
              <a:buFont typeface="Wingdings" charset="2"/>
              <a:buChar char=""/>
            </a:pPr>
            <a:r>
              <a:rPr lang="es-AR" altLang="es-PY" sz="2800" b="1"/>
              <a:t>FACILITAR EL PROCESO DE DISCUSIÓN PÚBLICA </a:t>
            </a:r>
          </a:p>
          <a:p>
            <a:pPr>
              <a:buClrTx/>
              <a:buSzTx/>
              <a:buFontTx/>
              <a:buNone/>
            </a:pPr>
            <a:endParaRPr lang="es-AR" altLang="es-PY" sz="2800" b="1"/>
          </a:p>
          <a:p>
            <a:pPr lvl="1">
              <a:buSzPct val="45000"/>
              <a:buFont typeface="Wingdings" charset="2"/>
              <a:buChar char=""/>
            </a:pPr>
            <a:r>
              <a:rPr lang="es-AR" altLang="es-PY" sz="2800" b="1"/>
              <a:t>APORTAR A LOS PROCESOS DE TOMA DE DECISIONES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112713"/>
            <a:ext cx="10079038" cy="712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112713"/>
            <a:ext cx="10079038" cy="712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112713"/>
            <a:ext cx="10079038" cy="712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112713"/>
            <a:ext cx="10079038" cy="712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112713"/>
            <a:ext cx="10079038" cy="712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112713"/>
            <a:ext cx="10079038" cy="712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6350"/>
            <a:ext cx="55324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2160588" y="2160588"/>
            <a:ext cx="3600450" cy="720725"/>
          </a:xfrm>
          <a:prstGeom prst="rightArrow">
            <a:avLst>
              <a:gd name="adj1" fmla="val 50000"/>
              <a:gd name="adj2" fmla="val 12489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848600" y="5724525"/>
            <a:ext cx="233997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s-AR" altLang="es-PY" sz="1000"/>
              <a:t>Imagen LANDSAT 229-76 recortada</a:t>
            </a:r>
          </a:p>
          <a:p>
            <a:r>
              <a:rPr lang="es-AR" altLang="es-PY" sz="1000"/>
              <a:t>14-10-2009, Bandas RGB 752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725" y="202565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6038"/>
            <a:ext cx="5075238" cy="445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19363" y="4500563"/>
            <a:ext cx="1439862" cy="1079500"/>
          </a:xfrm>
          <a:prstGeom prst="rect">
            <a:avLst/>
          </a:prstGeom>
          <a:noFill/>
          <a:ln w="54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3959225" y="3416300"/>
            <a:ext cx="1260475" cy="1089025"/>
          </a:xfrm>
          <a:prstGeom prst="line">
            <a:avLst/>
          </a:prstGeom>
          <a:noFill/>
          <a:ln w="72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439863" y="468313"/>
            <a:ext cx="7019925" cy="62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s-AR" altLang="es-PY"/>
              <a:t>MDT de la NASA está realizado con datos fechados ca. 2000</a:t>
            </a:r>
          </a:p>
          <a:p>
            <a:endParaRPr lang="es-AR" altLang="es-PY"/>
          </a:p>
          <a:p>
            <a:r>
              <a:rPr lang="es-AR" altLang="es-PY" sz="2200"/>
              <a:t>Área altamente modificada desde el 2000 al 2010</a:t>
            </a:r>
          </a:p>
          <a:p>
            <a:endParaRPr lang="es-AR" altLang="es-PY"/>
          </a:p>
          <a:p>
            <a:r>
              <a:rPr lang="es-AR" altLang="es-PY"/>
              <a:t>Un estudio localizado a partir de imagenes actualizadas de alta resolución tiene un costo aproximado de $ 200.000, más los trabajos en terreno para ajustar las cotas.</a:t>
            </a:r>
          </a:p>
          <a:p>
            <a:endParaRPr lang="es-AR" altLang="es-PY"/>
          </a:p>
          <a:p>
            <a:r>
              <a:rPr lang="es-AR" altLang="es-PY"/>
              <a:t>Dicho estudio pierde vigencia en uno o dos años, debido a los cambios topográficos provocados por la evolución del depósito de sedimentos anual</a:t>
            </a:r>
          </a:p>
          <a:p>
            <a:endParaRPr lang="es-AR" altLang="es-PY"/>
          </a:p>
          <a:p>
            <a:r>
              <a:rPr lang="es-AR" altLang="es-PY"/>
              <a:t>Lo que se puede inferir desde la imagen es que en la zona de bifurcaciones hay una pérdida de pendiente que transforma al canal en una red ramificada de pequeños cauces</a:t>
            </a:r>
          </a:p>
          <a:p>
            <a:endParaRPr lang="es-AR" altLang="es-PY"/>
          </a:p>
          <a:p>
            <a:r>
              <a:rPr lang="es-AR" altLang="es-PY"/>
              <a:t>No sabemos qué actúa como barrera en el área de ramificación</a:t>
            </a:r>
          </a:p>
          <a:p>
            <a:endParaRPr lang="es-AR" altLang="es-PY"/>
          </a:p>
          <a:p>
            <a:r>
              <a:rPr lang="es-AR" altLang="es-PY"/>
              <a:t>Desde la imagen no podemos prever cómo será el comportamiento en el momento de creciente</a:t>
            </a:r>
          </a:p>
          <a:p>
            <a:endParaRPr lang="es-AR" altLang="es-PY"/>
          </a:p>
          <a:p>
            <a:r>
              <a:rPr lang="es-AR" altLang="es-PY"/>
              <a:t>No sabemos qué capacidad de transporte tiene el cauce</a:t>
            </a:r>
          </a:p>
          <a:p>
            <a:endParaRPr lang="es-AR" altLang="es-PY"/>
          </a:p>
          <a:p>
            <a:r>
              <a:rPr lang="es-AR" altLang="es-PY"/>
              <a:t>No sabemos que volumen de sedimentos transporta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-387350"/>
            <a:ext cx="5857875" cy="828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Line 2"/>
          <p:cNvSpPr>
            <a:spLocks noChangeShapeType="1"/>
          </p:cNvSpPr>
          <p:nvPr/>
        </p:nvSpPr>
        <p:spPr bwMode="auto">
          <a:xfrm flipH="1">
            <a:off x="3235325" y="2160588"/>
            <a:ext cx="3789363" cy="720725"/>
          </a:xfrm>
          <a:prstGeom prst="line">
            <a:avLst/>
          </a:prstGeom>
          <a:noFill/>
          <a:ln w="54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H="1" flipV="1">
            <a:off x="2335213" y="1255713"/>
            <a:ext cx="4689475" cy="549275"/>
          </a:xfrm>
          <a:prstGeom prst="line">
            <a:avLst/>
          </a:prstGeom>
          <a:noFill/>
          <a:ln w="54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Y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019925" y="1476375"/>
            <a:ext cx="287972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s-AR" altLang="es-PY"/>
              <a:t>El retroceso entre el</a:t>
            </a:r>
          </a:p>
          <a:p>
            <a:pPr algn="ctr"/>
            <a:r>
              <a:rPr lang="es-AR" altLang="es-PY" b="1"/>
              <a:t>2004</a:t>
            </a:r>
            <a:r>
              <a:rPr lang="es-AR" altLang="es-PY"/>
              <a:t> y el </a:t>
            </a:r>
            <a:r>
              <a:rPr lang="es-AR" altLang="es-PY" b="1"/>
              <a:t>2005</a:t>
            </a:r>
            <a:r>
              <a:rPr lang="es-AR" altLang="es-PY"/>
              <a:t> fue de aproximadamente </a:t>
            </a:r>
            <a:r>
              <a:rPr lang="es-AR" altLang="es-PY" b="1"/>
              <a:t>10 Km</a:t>
            </a:r>
            <a:r>
              <a:rPr lang="es-AR" altLang="es-PY"/>
              <a:t> de cauce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019925" y="720725"/>
            <a:ext cx="28797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s-AR" altLang="es-PY" sz="2400"/>
              <a:t>En la misma zona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659563" y="4140200"/>
            <a:ext cx="3060700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s-AR" altLang="es-PY"/>
              <a:t>Esto representa un alto volumen de sedimentos sólidos que no se refleja en los aforos tomados aguas arriba (Misión La Paz)</a:t>
            </a:r>
          </a:p>
          <a:p>
            <a:pPr algn="ctr"/>
            <a:r>
              <a:rPr lang="es-AR" altLang="es-PY"/>
              <a:t>y que no coincide con los modelos corridos, que indican una acumulación muchísimo menor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763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6513"/>
            <a:ext cx="10079038" cy="754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06425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6350"/>
            <a:ext cx="3635376" cy="318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1260475" y="1079500"/>
            <a:ext cx="900113" cy="900113"/>
          </a:xfrm>
          <a:prstGeom prst="ellipse">
            <a:avLst/>
          </a:prstGeom>
          <a:noFill/>
          <a:ln w="72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Y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708400" y="107950"/>
            <a:ext cx="630078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s-AR" altLang="es-PY" sz="2200" b="1"/>
              <a:t>Lo que no se ve en las imágenes satelitales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PY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PY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34451</TotalTime>
  <Words>740</Words>
  <Application>Microsoft Office PowerPoint</Application>
  <PresentationFormat>Personalizado</PresentationFormat>
  <Paragraphs>107</Paragraphs>
  <Slides>26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Times New Roman</vt:lpstr>
      <vt:lpstr>Arial</vt:lpstr>
      <vt:lpstr>DejaVu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hk</cp:lastModifiedBy>
  <cp:revision>1</cp:revision>
  <cp:lastPrinted>1601-01-01T00:00:00Z</cp:lastPrinted>
  <dcterms:created xsi:type="dcterms:W3CDTF">2010-05-12T13:34:01Z</dcterms:created>
  <dcterms:modified xsi:type="dcterms:W3CDTF">2019-01-14T12:33:07Z</dcterms:modified>
</cp:coreProperties>
</file>